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1"/>
  </p:notesMasterIdLst>
  <p:sldIdLst>
    <p:sldId id="256" r:id="rId2"/>
    <p:sldId id="266" r:id="rId3"/>
    <p:sldId id="267" r:id="rId4"/>
    <p:sldId id="268" r:id="rId5"/>
    <p:sldId id="269" r:id="rId6"/>
    <p:sldId id="270" r:id="rId7"/>
    <p:sldId id="271" r:id="rId8"/>
    <p:sldId id="272" r:id="rId9"/>
    <p:sldId id="27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72" d="100"/>
          <a:sy n="72" d="100"/>
        </p:scale>
        <p:origin x="43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DC775-8FCC-4AFD-A937-20AB8BADB4B1}" type="datetimeFigureOut">
              <a:rPr lang="en-US" smtClean="0"/>
              <a:t>7/10/2020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5B3C7-7A29-43B4-8ADB-3FF8BCB8B3F5}" type="slidenum">
              <a:rPr lang="en-US" smtClean="0"/>
              <a:t>‹#›</a:t>
            </a:fld>
            <a:endParaRPr lang="en-US"/>
          </a:p>
        </p:txBody>
      </p:sp>
    </p:spTree>
    <p:extLst>
      <p:ext uri="{BB962C8B-B14F-4D97-AF65-F5344CB8AC3E}">
        <p14:creationId xmlns:p14="http://schemas.microsoft.com/office/powerpoint/2010/main" val="3914354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554AB9-C07C-4899-962A-F5772F656719}" type="datetime1">
              <a:rPr lang="en-US" smtClean="0"/>
              <a:t>7/10/2020</a:t>
            </a:fld>
            <a:endParaRPr lang="en-US" dirty="0"/>
          </a:p>
        </p:txBody>
      </p:sp>
      <p:sp>
        <p:nvSpPr>
          <p:cNvPr id="5" name="Footer Placeholder 4"/>
          <p:cNvSpPr>
            <a:spLocks noGrp="1"/>
          </p:cNvSpPr>
          <p:nvPr>
            <p:ph type="ftr" sz="quarter" idx="11"/>
          </p:nvPr>
        </p:nvSpPr>
        <p:spPr/>
        <p:txBody>
          <a:bodyPr/>
          <a:lstStyle/>
          <a:p>
            <a:r>
              <a:rPr lang="en-US"/>
              <a:t>Lecture by Engr. Sidra</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68496F-E600-47DD-84D3-35537793CC76}" type="datetime1">
              <a:rPr lang="en-US" smtClean="0"/>
              <a:t>7/10/2020</a:t>
            </a:fld>
            <a:endParaRPr lang="en-US" dirty="0"/>
          </a:p>
        </p:txBody>
      </p:sp>
      <p:sp>
        <p:nvSpPr>
          <p:cNvPr id="5" name="Footer Placeholder 4"/>
          <p:cNvSpPr>
            <a:spLocks noGrp="1"/>
          </p:cNvSpPr>
          <p:nvPr>
            <p:ph type="ftr" sz="quarter" idx="11"/>
          </p:nvPr>
        </p:nvSpPr>
        <p:spPr/>
        <p:txBody>
          <a:bodyPr/>
          <a:lstStyle/>
          <a:p>
            <a:r>
              <a:rPr lang="en-US"/>
              <a:t>Lecture by Engr. Sidra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0C93D-0F41-4530-B6CC-AA647B35990E}" type="datetime1">
              <a:rPr lang="en-US" smtClean="0"/>
              <a:t>7/10/2020</a:t>
            </a:fld>
            <a:endParaRPr lang="en-US" dirty="0"/>
          </a:p>
        </p:txBody>
      </p:sp>
      <p:sp>
        <p:nvSpPr>
          <p:cNvPr id="5" name="Footer Placeholder 4"/>
          <p:cNvSpPr>
            <a:spLocks noGrp="1"/>
          </p:cNvSpPr>
          <p:nvPr>
            <p:ph type="ftr" sz="quarter" idx="11"/>
          </p:nvPr>
        </p:nvSpPr>
        <p:spPr/>
        <p:txBody>
          <a:bodyPr/>
          <a:lstStyle/>
          <a:p>
            <a:r>
              <a:rPr lang="en-US"/>
              <a:t>Lecture by Engr. Sidra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76F1D-AF9E-4F18-9B99-08C63C02807F}" type="datetime1">
              <a:rPr lang="en-US" smtClean="0"/>
              <a:t>7/10/2020</a:t>
            </a:fld>
            <a:endParaRPr lang="en-US" dirty="0"/>
          </a:p>
        </p:txBody>
      </p:sp>
      <p:sp>
        <p:nvSpPr>
          <p:cNvPr id="5" name="Footer Placeholder 4"/>
          <p:cNvSpPr>
            <a:spLocks noGrp="1"/>
          </p:cNvSpPr>
          <p:nvPr>
            <p:ph type="ftr" sz="quarter" idx="11"/>
          </p:nvPr>
        </p:nvSpPr>
        <p:spPr/>
        <p:txBody>
          <a:bodyPr/>
          <a:lstStyle/>
          <a:p>
            <a:r>
              <a:rPr lang="en-US"/>
              <a:t>Lecture by Engr. Sidra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A353FA4-A1D3-44A6-81D1-5687452443DD}" type="datetime1">
              <a:rPr lang="en-US" smtClean="0"/>
              <a:t>7/10/2020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Lecture by Engr. Sidra</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945335-1FBC-44A3-9367-3436D2935A5C}" type="datetime1">
              <a:rPr lang="en-US" smtClean="0"/>
              <a:t>7/10/2020</a:t>
            </a:fld>
            <a:endParaRPr lang="en-US" dirty="0"/>
          </a:p>
        </p:txBody>
      </p:sp>
      <p:sp>
        <p:nvSpPr>
          <p:cNvPr id="6" name="Footer Placeholder 5"/>
          <p:cNvSpPr>
            <a:spLocks noGrp="1"/>
          </p:cNvSpPr>
          <p:nvPr>
            <p:ph type="ftr" sz="quarter" idx="11"/>
          </p:nvPr>
        </p:nvSpPr>
        <p:spPr/>
        <p:txBody>
          <a:bodyPr/>
          <a:lstStyle/>
          <a:p>
            <a:r>
              <a:rPr lang="en-US"/>
              <a:t>Lecture by Engr. Sidra</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86BE50-3300-4C5D-A681-F986DF9C832C}" type="datetime1">
              <a:rPr lang="en-US" smtClean="0"/>
              <a:t>7/10/2020</a:t>
            </a:fld>
            <a:endParaRPr lang="en-US" dirty="0"/>
          </a:p>
        </p:txBody>
      </p:sp>
      <p:sp>
        <p:nvSpPr>
          <p:cNvPr id="8" name="Footer Placeholder 7"/>
          <p:cNvSpPr>
            <a:spLocks noGrp="1"/>
          </p:cNvSpPr>
          <p:nvPr>
            <p:ph type="ftr" sz="quarter" idx="11"/>
          </p:nvPr>
        </p:nvSpPr>
        <p:spPr/>
        <p:txBody>
          <a:bodyPr/>
          <a:lstStyle/>
          <a:p>
            <a:r>
              <a:rPr lang="en-US"/>
              <a:t>Lecture by Engr. Sidra</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954BE0-A1BB-4057-A5AA-409FA82A592F}" type="datetime1">
              <a:rPr lang="en-US" smtClean="0"/>
              <a:t>7/10/2020</a:t>
            </a:fld>
            <a:endParaRPr lang="en-US" dirty="0"/>
          </a:p>
        </p:txBody>
      </p:sp>
      <p:sp>
        <p:nvSpPr>
          <p:cNvPr id="4" name="Footer Placeholder 3"/>
          <p:cNvSpPr>
            <a:spLocks noGrp="1"/>
          </p:cNvSpPr>
          <p:nvPr>
            <p:ph type="ftr" sz="quarter" idx="11"/>
          </p:nvPr>
        </p:nvSpPr>
        <p:spPr/>
        <p:txBody>
          <a:bodyPr/>
          <a:lstStyle/>
          <a:p>
            <a:r>
              <a:rPr lang="en-US"/>
              <a:t>Lecture by Engr. Sidra</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C30F8-4B79-440A-A210-BA01FDA1A869}" type="datetime1">
              <a:rPr lang="en-US" smtClean="0"/>
              <a:t>7/10/2020</a:t>
            </a:fld>
            <a:endParaRPr lang="en-US" dirty="0"/>
          </a:p>
        </p:txBody>
      </p:sp>
      <p:sp>
        <p:nvSpPr>
          <p:cNvPr id="3" name="Footer Placeholder 2"/>
          <p:cNvSpPr>
            <a:spLocks noGrp="1"/>
          </p:cNvSpPr>
          <p:nvPr>
            <p:ph type="ftr" sz="quarter" idx="11"/>
          </p:nvPr>
        </p:nvSpPr>
        <p:spPr/>
        <p:txBody>
          <a:bodyPr/>
          <a:lstStyle/>
          <a:p>
            <a:r>
              <a:rPr lang="en-US"/>
              <a:t>Lecture by Engr. Sidra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5BF873-89D7-4B0C-A043-38AA79D30643}" type="datetime1">
              <a:rPr lang="en-US" smtClean="0"/>
              <a:t>7/10/2020</a:t>
            </a:fld>
            <a:endParaRPr lang="en-US" dirty="0"/>
          </a:p>
        </p:txBody>
      </p:sp>
      <p:sp>
        <p:nvSpPr>
          <p:cNvPr id="6" name="Footer Placeholder 5"/>
          <p:cNvSpPr>
            <a:spLocks noGrp="1"/>
          </p:cNvSpPr>
          <p:nvPr>
            <p:ph type="ftr" sz="quarter" idx="11"/>
          </p:nvPr>
        </p:nvSpPr>
        <p:spPr/>
        <p:txBody>
          <a:bodyPr/>
          <a:lstStyle/>
          <a:p>
            <a:r>
              <a:rPr lang="en-US"/>
              <a:t>Lecture by Engr. Sidra</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7776EF-B533-4282-A867-22C219021E6E}" type="datetime1">
              <a:rPr lang="en-US" smtClean="0"/>
              <a:t>7/10/2020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F9DF021-3FC3-4C8B-BCA7-6B2581ECE9AC}" type="datetime1">
              <a:rPr lang="en-US" smtClean="0"/>
              <a:t>7/10/2020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Lecture by Engr. Sidra</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577E-8E01-4809-A34C-58F0AC68DC5D}"/>
              </a:ext>
            </a:extLst>
          </p:cNvPr>
          <p:cNvSpPr>
            <a:spLocks noGrp="1"/>
          </p:cNvSpPr>
          <p:nvPr>
            <p:ph type="ctrTitle"/>
          </p:nvPr>
        </p:nvSpPr>
        <p:spPr/>
        <p:txBody>
          <a:bodyPr/>
          <a:lstStyle/>
          <a:p>
            <a:r>
              <a:rPr lang="en-US" dirty="0"/>
              <a:t>Design Concepts</a:t>
            </a:r>
          </a:p>
        </p:txBody>
      </p:sp>
      <p:sp>
        <p:nvSpPr>
          <p:cNvPr id="3" name="Subtitle 2">
            <a:extLst>
              <a:ext uri="{FF2B5EF4-FFF2-40B4-BE49-F238E27FC236}">
                <a16:creationId xmlns:a16="http://schemas.microsoft.com/office/drawing/2014/main" id="{5D276DBB-6FD1-414E-9705-3900B46BBBC7}"/>
              </a:ext>
            </a:extLst>
          </p:cNvPr>
          <p:cNvSpPr>
            <a:spLocks noGrp="1"/>
          </p:cNvSpPr>
          <p:nvPr>
            <p:ph type="subTitle" idx="1"/>
          </p:nvPr>
        </p:nvSpPr>
        <p:spPr/>
        <p:txBody>
          <a:bodyPr/>
          <a:lstStyle/>
          <a:p>
            <a:r>
              <a:rPr lang="en-US" dirty="0"/>
              <a:t>Lecture # 20</a:t>
            </a:r>
          </a:p>
        </p:txBody>
      </p:sp>
      <p:pic>
        <p:nvPicPr>
          <p:cNvPr id="4" name="Picture 3">
            <a:extLst>
              <a:ext uri="{FF2B5EF4-FFF2-40B4-BE49-F238E27FC236}">
                <a16:creationId xmlns:a16="http://schemas.microsoft.com/office/drawing/2014/main" id="{7296D478-9FC4-4828-9931-DB51929A1226}"/>
              </a:ext>
            </a:extLst>
          </p:cNvPr>
          <p:cNvPicPr>
            <a:picLocks noChangeAspect="1"/>
          </p:cNvPicPr>
          <p:nvPr/>
        </p:nvPicPr>
        <p:blipFill>
          <a:blip r:embed="rId4"/>
          <a:stretch>
            <a:fillRect/>
          </a:stretch>
        </p:blipFill>
        <p:spPr>
          <a:xfrm>
            <a:off x="9357195" y="154007"/>
            <a:ext cx="2724355" cy="531793"/>
          </a:xfrm>
          <a:prstGeom prst="rect">
            <a:avLst/>
          </a:prstGeom>
        </p:spPr>
      </p:pic>
      <p:sp>
        <p:nvSpPr>
          <p:cNvPr id="5" name="Footer Placeholder 4">
            <a:extLst>
              <a:ext uri="{FF2B5EF4-FFF2-40B4-BE49-F238E27FC236}">
                <a16:creationId xmlns:a16="http://schemas.microsoft.com/office/drawing/2014/main" id="{15EA0BDB-C234-4DD6-9869-9E812FE54D14}"/>
              </a:ext>
            </a:extLst>
          </p:cNvPr>
          <p:cNvSpPr>
            <a:spLocks noGrp="1"/>
          </p:cNvSpPr>
          <p:nvPr>
            <p:ph type="ftr" sz="quarter" idx="11"/>
          </p:nvPr>
        </p:nvSpPr>
        <p:spPr/>
        <p:txBody>
          <a:bodyPr/>
          <a:lstStyle/>
          <a:p>
            <a:r>
              <a:rPr lang="en-US"/>
              <a:t>Lecture by Engr. Sidra</a:t>
            </a:r>
            <a:endParaRPr lang="en-US" dirty="0"/>
          </a:p>
        </p:txBody>
      </p:sp>
      <p:pic>
        <p:nvPicPr>
          <p:cNvPr id="6" name="Audio 5">
            <a:hlinkClick r:id="" action="ppaction://media"/>
            <a:extLst>
              <a:ext uri="{FF2B5EF4-FFF2-40B4-BE49-F238E27FC236}">
                <a16:creationId xmlns:a16="http://schemas.microsoft.com/office/drawing/2014/main" id="{8535E69F-8C50-4315-A48A-CCAD2216B6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1448211"/>
      </p:ext>
    </p:extLst>
  </p:cSld>
  <p:clrMapOvr>
    <a:masterClrMapping/>
  </p:clrMapOvr>
  <mc:AlternateContent xmlns:mc="http://schemas.openxmlformats.org/markup-compatibility/2006">
    <mc:Choice xmlns:p14="http://schemas.microsoft.com/office/powerpoint/2010/main" Requires="p14">
      <p:transition spd="slow" p14:dur="2000" advTm="18472"/>
    </mc:Choice>
    <mc:Fallback>
      <p:transition spd="slow" advTm="18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8F0EC-0705-418E-B967-6E89A3CA52E4}"/>
              </a:ext>
            </a:extLst>
          </p:cNvPr>
          <p:cNvSpPr>
            <a:spLocks noGrp="1"/>
          </p:cNvSpPr>
          <p:nvPr>
            <p:ph type="title"/>
          </p:nvPr>
        </p:nvSpPr>
        <p:spPr>
          <a:xfrm>
            <a:off x="1069848" y="353135"/>
            <a:ext cx="10058400" cy="866496"/>
          </a:xfrm>
        </p:spPr>
        <p:txBody>
          <a:bodyPr/>
          <a:lstStyle/>
          <a:p>
            <a:r>
              <a:rPr lang="en-US" dirty="0"/>
              <a:t>Quality Attributes ( FURPS)</a:t>
            </a:r>
          </a:p>
        </p:txBody>
      </p:sp>
      <p:sp>
        <p:nvSpPr>
          <p:cNvPr id="3" name="Content Placeholder 2">
            <a:extLst>
              <a:ext uri="{FF2B5EF4-FFF2-40B4-BE49-F238E27FC236}">
                <a16:creationId xmlns:a16="http://schemas.microsoft.com/office/drawing/2014/main" id="{F1A74279-005B-4F07-9D4A-5ABF428B2149}"/>
              </a:ext>
            </a:extLst>
          </p:cNvPr>
          <p:cNvSpPr>
            <a:spLocks noGrp="1"/>
          </p:cNvSpPr>
          <p:nvPr>
            <p:ph idx="1"/>
          </p:nvPr>
        </p:nvSpPr>
        <p:spPr>
          <a:xfrm>
            <a:off x="1069848" y="1418759"/>
            <a:ext cx="10058400" cy="4670946"/>
          </a:xfrm>
        </p:spPr>
        <p:txBody>
          <a:bodyPr>
            <a:noAutofit/>
          </a:bodyPr>
          <a:lstStyle/>
          <a:p>
            <a:pPr algn="just"/>
            <a:r>
              <a:rPr lang="en-US" dirty="0">
                <a:solidFill>
                  <a:schemeClr val="accent1"/>
                </a:solidFill>
              </a:rPr>
              <a:t>Functionality</a:t>
            </a:r>
          </a:p>
          <a:p>
            <a:pPr lvl="1" algn="just"/>
            <a:r>
              <a:rPr lang="en-US" sz="2000" dirty="0"/>
              <a:t>Assessed by evaluating the feature set and capability of the program, generality of the functions delivered, Security of the overall system</a:t>
            </a:r>
          </a:p>
          <a:p>
            <a:pPr algn="just"/>
            <a:r>
              <a:rPr lang="en-US" dirty="0">
                <a:solidFill>
                  <a:schemeClr val="accent1"/>
                </a:solidFill>
              </a:rPr>
              <a:t>Usability</a:t>
            </a:r>
          </a:p>
          <a:p>
            <a:pPr lvl="1" algn="just"/>
            <a:r>
              <a:rPr lang="en-US" sz="2000" dirty="0"/>
              <a:t>Assess by human factors, overall aesthetics, consistency, and documentation</a:t>
            </a:r>
          </a:p>
          <a:p>
            <a:pPr algn="just"/>
            <a:r>
              <a:rPr lang="en-US" dirty="0">
                <a:solidFill>
                  <a:schemeClr val="accent1"/>
                </a:solidFill>
              </a:rPr>
              <a:t>Reliability</a:t>
            </a:r>
          </a:p>
          <a:p>
            <a:pPr lvl="1" algn="just"/>
            <a:r>
              <a:rPr lang="en-US" sz="2000" dirty="0"/>
              <a:t>Evaluated by measuring the frequency and severity of failure, the accuracy of output results, MTTF, ability to recovery from failure, and predictability of the program</a:t>
            </a:r>
          </a:p>
          <a:p>
            <a:pPr algn="just"/>
            <a:r>
              <a:rPr lang="en-US" dirty="0">
                <a:solidFill>
                  <a:schemeClr val="accent1"/>
                </a:solidFill>
              </a:rPr>
              <a:t>Performance</a:t>
            </a:r>
          </a:p>
          <a:p>
            <a:pPr lvl="1" algn="just"/>
            <a:r>
              <a:rPr lang="en-US" sz="2000" dirty="0"/>
              <a:t>Measured by processing speed, response time, resources, throughput, and efficiency</a:t>
            </a:r>
          </a:p>
          <a:p>
            <a:pPr algn="just"/>
            <a:r>
              <a:rPr lang="en-US" dirty="0">
                <a:solidFill>
                  <a:schemeClr val="accent1"/>
                </a:solidFill>
              </a:rPr>
              <a:t>Supportability</a:t>
            </a:r>
          </a:p>
          <a:p>
            <a:pPr lvl="1" algn="just"/>
            <a:r>
              <a:rPr lang="en-US" sz="2000" dirty="0"/>
              <a:t>Ability to extend the program, adaptability, serviceability</a:t>
            </a:r>
          </a:p>
        </p:txBody>
      </p:sp>
      <p:sp>
        <p:nvSpPr>
          <p:cNvPr id="4" name="Footer Placeholder 3">
            <a:extLst>
              <a:ext uri="{FF2B5EF4-FFF2-40B4-BE49-F238E27FC236}">
                <a16:creationId xmlns:a16="http://schemas.microsoft.com/office/drawing/2014/main" id="{8716623E-ED7C-4A98-8791-B3E54CB7BCAB}"/>
              </a:ext>
            </a:extLst>
          </p:cNvPr>
          <p:cNvSpPr>
            <a:spLocks noGrp="1"/>
          </p:cNvSpPr>
          <p:nvPr>
            <p:ph type="ftr" sz="quarter" idx="11"/>
          </p:nvPr>
        </p:nvSpPr>
        <p:spPr/>
        <p:txBody>
          <a:bodyPr/>
          <a:lstStyle/>
          <a:p>
            <a:r>
              <a:rPr lang="en-US"/>
              <a:t>Lecture by Engr. Sidra</a:t>
            </a:r>
          </a:p>
        </p:txBody>
      </p:sp>
      <p:pic>
        <p:nvPicPr>
          <p:cNvPr id="5" name="Picture 4">
            <a:extLst>
              <a:ext uri="{FF2B5EF4-FFF2-40B4-BE49-F238E27FC236}">
                <a16:creationId xmlns:a16="http://schemas.microsoft.com/office/drawing/2014/main" id="{C7CDF254-8CA9-46C0-9228-2F1F450DBCC2}"/>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8" name="Audio 7">
            <a:hlinkClick r:id="" action="ppaction://media"/>
            <a:extLst>
              <a:ext uri="{FF2B5EF4-FFF2-40B4-BE49-F238E27FC236}">
                <a16:creationId xmlns:a16="http://schemas.microsoft.com/office/drawing/2014/main" id="{DDED446E-2D66-4484-835E-5155ED6314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0948515"/>
      </p:ext>
    </p:extLst>
  </p:cSld>
  <p:clrMapOvr>
    <a:masterClrMapping/>
  </p:clrMapOvr>
  <mc:AlternateContent xmlns:mc="http://schemas.openxmlformats.org/markup-compatibility/2006" xmlns:p14="http://schemas.microsoft.com/office/powerpoint/2010/main">
    <mc:Choice Requires="p14">
      <p:transition spd="slow" p14:dur="2000" advTm="322796"/>
    </mc:Choice>
    <mc:Fallback xmlns="">
      <p:transition spd="slow" advTm="32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1DDD-0EE9-4F36-A089-26F9643DCE97}"/>
              </a:ext>
            </a:extLst>
          </p:cNvPr>
          <p:cNvSpPr>
            <a:spLocks noGrp="1"/>
          </p:cNvSpPr>
          <p:nvPr>
            <p:ph type="title"/>
          </p:nvPr>
        </p:nvSpPr>
        <p:spPr>
          <a:xfrm>
            <a:off x="1069848" y="484632"/>
            <a:ext cx="10058400" cy="921087"/>
          </a:xfrm>
        </p:spPr>
        <p:txBody>
          <a:bodyPr/>
          <a:lstStyle/>
          <a:p>
            <a:pPr algn="just"/>
            <a:r>
              <a:rPr lang="en-US" dirty="0"/>
              <a:t>Design Principles</a:t>
            </a:r>
          </a:p>
        </p:txBody>
      </p:sp>
      <p:sp>
        <p:nvSpPr>
          <p:cNvPr id="3" name="Content Placeholder 2">
            <a:extLst>
              <a:ext uri="{FF2B5EF4-FFF2-40B4-BE49-F238E27FC236}">
                <a16:creationId xmlns:a16="http://schemas.microsoft.com/office/drawing/2014/main" id="{728FA961-9343-4D6C-B884-66F64DA30697}"/>
              </a:ext>
            </a:extLst>
          </p:cNvPr>
          <p:cNvSpPr>
            <a:spLocks noGrp="1"/>
          </p:cNvSpPr>
          <p:nvPr>
            <p:ph idx="1"/>
          </p:nvPr>
        </p:nvSpPr>
        <p:spPr>
          <a:xfrm>
            <a:off x="863600" y="1405719"/>
            <a:ext cx="10845800" cy="4867065"/>
          </a:xfrm>
        </p:spPr>
        <p:txBody>
          <a:bodyPr>
            <a:normAutofit/>
          </a:bodyPr>
          <a:lstStyle/>
          <a:p>
            <a:pPr marL="514350" indent="-514350" algn="just">
              <a:buFont typeface="+mj-lt"/>
              <a:buAutoNum type="arabicPeriod"/>
            </a:pPr>
            <a:r>
              <a:rPr lang="en-US" dirty="0"/>
              <a:t>The design process should not suffer from ‘tunnel vision.’</a:t>
            </a:r>
          </a:p>
          <a:p>
            <a:pPr marL="514350" indent="-514350" algn="just">
              <a:buFont typeface="+mj-lt"/>
              <a:buAutoNum type="arabicPeriod"/>
            </a:pPr>
            <a:r>
              <a:rPr lang="en-US" dirty="0"/>
              <a:t>The design should be traceable to the analysis model.</a:t>
            </a:r>
          </a:p>
          <a:p>
            <a:pPr marL="514350" indent="-514350" algn="just">
              <a:buFont typeface="+mj-lt"/>
              <a:buAutoNum type="arabicPeriod"/>
            </a:pPr>
            <a:r>
              <a:rPr lang="en-US" dirty="0"/>
              <a:t>The design should not reinvent the wheel.</a:t>
            </a:r>
          </a:p>
          <a:p>
            <a:pPr marL="514350" indent="-514350" algn="just">
              <a:buFont typeface="+mj-lt"/>
              <a:buAutoNum type="arabicPeriod"/>
            </a:pPr>
            <a:r>
              <a:rPr lang="en-US" dirty="0"/>
              <a:t>The design should “minimize the intellectual distance” between the software and the problem as it exists in the real world.</a:t>
            </a:r>
          </a:p>
          <a:p>
            <a:pPr marL="514350" indent="-514350" algn="just">
              <a:buFont typeface="+mj-lt"/>
              <a:buAutoNum type="arabicPeriod"/>
            </a:pPr>
            <a:r>
              <a:rPr lang="en-US" dirty="0"/>
              <a:t>The design should exhibit uniformity and integration.</a:t>
            </a:r>
          </a:p>
          <a:p>
            <a:pPr marL="514350" indent="-514350" algn="just">
              <a:buFont typeface="+mj-lt"/>
              <a:buAutoNum type="arabicPeriod"/>
            </a:pPr>
            <a:r>
              <a:rPr lang="en-US" dirty="0"/>
              <a:t>The design should be structured to accommodate change.</a:t>
            </a:r>
          </a:p>
          <a:p>
            <a:pPr marL="514350" indent="-514350" algn="just">
              <a:buFont typeface="+mj-lt"/>
              <a:buAutoNum type="arabicPeriod"/>
            </a:pPr>
            <a:r>
              <a:rPr lang="en-US" dirty="0"/>
              <a:t>The design should be structured to degrade gently, even when aberrant data, events, or operating conditions are encountered.</a:t>
            </a:r>
          </a:p>
          <a:p>
            <a:pPr marL="514350" indent="-514350" algn="just">
              <a:buFont typeface="+mj-lt"/>
              <a:buAutoNum type="arabicPeriod"/>
            </a:pPr>
            <a:r>
              <a:rPr lang="en-US" dirty="0"/>
              <a:t>Design is not coding, coding is not design.</a:t>
            </a:r>
          </a:p>
          <a:p>
            <a:pPr marL="514350" indent="-514350" algn="just">
              <a:buFont typeface="+mj-lt"/>
              <a:buAutoNum type="arabicPeriod"/>
            </a:pPr>
            <a:r>
              <a:rPr lang="en-US" dirty="0"/>
              <a:t>The design should be assessed for quality as it is being created, not after the fact.</a:t>
            </a:r>
          </a:p>
          <a:p>
            <a:pPr marL="514350" indent="-514350" algn="just">
              <a:buFont typeface="+mj-lt"/>
              <a:buAutoNum type="arabicPeriod"/>
            </a:pPr>
            <a:r>
              <a:rPr lang="en-US" dirty="0"/>
              <a:t>The design should be reviewed to minimize conceptual (semantic)errors.</a:t>
            </a:r>
          </a:p>
        </p:txBody>
      </p:sp>
      <p:sp>
        <p:nvSpPr>
          <p:cNvPr id="4" name="Footer Placeholder 3">
            <a:extLst>
              <a:ext uri="{FF2B5EF4-FFF2-40B4-BE49-F238E27FC236}">
                <a16:creationId xmlns:a16="http://schemas.microsoft.com/office/drawing/2014/main" id="{E7C3EB35-5CE6-4219-87F2-C44BA2E7959B}"/>
              </a:ext>
            </a:extLst>
          </p:cNvPr>
          <p:cNvSpPr>
            <a:spLocks noGrp="1"/>
          </p:cNvSpPr>
          <p:nvPr>
            <p:ph type="ftr" sz="quarter" idx="11"/>
          </p:nvPr>
        </p:nvSpPr>
        <p:spPr/>
        <p:txBody>
          <a:bodyPr/>
          <a:lstStyle/>
          <a:p>
            <a:pPr algn="just"/>
            <a:r>
              <a:rPr lang="en-US"/>
              <a:t>Lecture by Engr. Sidra</a:t>
            </a:r>
          </a:p>
        </p:txBody>
      </p:sp>
      <p:pic>
        <p:nvPicPr>
          <p:cNvPr id="5" name="Picture 4">
            <a:extLst>
              <a:ext uri="{FF2B5EF4-FFF2-40B4-BE49-F238E27FC236}">
                <a16:creationId xmlns:a16="http://schemas.microsoft.com/office/drawing/2014/main" id="{F93D0F69-D08E-4DF5-BC8E-AE6140A71C6D}"/>
              </a:ext>
            </a:extLst>
          </p:cNvPr>
          <p:cNvPicPr>
            <a:picLocks noChangeAspect="1"/>
          </p:cNvPicPr>
          <p:nvPr/>
        </p:nvPicPr>
        <p:blipFill>
          <a:blip r:embed="rId5"/>
          <a:stretch>
            <a:fillRect/>
          </a:stretch>
        </p:blipFill>
        <p:spPr>
          <a:xfrm>
            <a:off x="9357195" y="154007"/>
            <a:ext cx="2724355" cy="531793"/>
          </a:xfrm>
          <a:prstGeom prst="rect">
            <a:avLst/>
          </a:prstGeom>
        </p:spPr>
      </p:pic>
      <p:pic>
        <p:nvPicPr>
          <p:cNvPr id="11" name="Audio 10">
            <a:hlinkClick r:id="" action="ppaction://media"/>
            <a:extLst>
              <a:ext uri="{FF2B5EF4-FFF2-40B4-BE49-F238E27FC236}">
                <a16:creationId xmlns:a16="http://schemas.microsoft.com/office/drawing/2014/main" id="{07709037-FC46-44ED-897E-E554F1B13FE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21466368"/>
      </p:ext>
    </p:extLst>
  </p:cSld>
  <p:clrMapOvr>
    <a:masterClrMapping/>
  </p:clrMapOvr>
  <mc:AlternateContent xmlns:mc="http://schemas.openxmlformats.org/markup-compatibility/2006" xmlns:p14="http://schemas.microsoft.com/office/powerpoint/2010/main">
    <mc:Choice Requires="p14">
      <p:transition spd="slow" p14:dur="2000" advTm="658441"/>
    </mc:Choice>
    <mc:Fallback xmlns="">
      <p:transition spd="slow" advTm="658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grpId="0" nodeType="clickEffect">
                                  <p:stCondLst>
                                    <p:cond delay="0"/>
                                  </p:stCondLst>
                                  <p:childTnLst>
                                    <p:animClr clrSpc="rgb" dir="cw">
                                      <p:cBhvr override="childStyle">
                                        <p:cTn id="10" dur="500" fill="hold"/>
                                        <p:tgtEl>
                                          <p:spTgt spid="3">
                                            <p:txEl>
                                              <p:pRg st="0" end="0"/>
                                            </p:txEl>
                                          </p:spTgt>
                                        </p:tgtEl>
                                        <p:attrNameLst>
                                          <p:attrName>style.color</p:attrName>
                                        </p:attrNameLst>
                                      </p:cBhvr>
                                      <p:to>
                                        <a:srgbClr val="D34817"/>
                                      </p:to>
                                    </p:animClr>
                                    <p:animClr clrSpc="rgb" dir="cw">
                                      <p:cBhvr>
                                        <p:cTn id="11" dur="500" fill="hold"/>
                                        <p:tgtEl>
                                          <p:spTgt spid="3">
                                            <p:txEl>
                                              <p:pRg st="0" end="0"/>
                                            </p:txEl>
                                          </p:spTgt>
                                        </p:tgtEl>
                                        <p:attrNameLst>
                                          <p:attrName>fillcolor</p:attrName>
                                        </p:attrNameLst>
                                      </p:cBhvr>
                                      <p:to>
                                        <a:srgbClr val="D34817"/>
                                      </p:to>
                                    </p:animClr>
                                    <p:set>
                                      <p:cBhvr>
                                        <p:cTn id="12" dur="500" fill="hold"/>
                                        <p:tgtEl>
                                          <p:spTgt spid="3">
                                            <p:txEl>
                                              <p:pRg st="0" end="0"/>
                                            </p:txEl>
                                          </p:spTgt>
                                        </p:tgtEl>
                                        <p:attrNameLst>
                                          <p:attrName>fill.type</p:attrName>
                                        </p:attrNameLst>
                                      </p:cBhvr>
                                      <p:to>
                                        <p:strVal val="solid"/>
                                      </p:to>
                                    </p:set>
                                    <p:set>
                                      <p:cBhvr>
                                        <p:cTn id="13" dur="500" fill="hold"/>
                                        <p:tgtEl>
                                          <p:spTgt spid="3">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9" presetClass="emph" presetSubtype="0" fill="hold" grpId="0" nodeType="clickEffect">
                                  <p:stCondLst>
                                    <p:cond delay="0"/>
                                  </p:stCondLst>
                                  <p:childTnLst>
                                    <p:animClr clrSpc="rgb" dir="cw">
                                      <p:cBhvr override="childStyle">
                                        <p:cTn id="17" dur="500" fill="hold"/>
                                        <p:tgtEl>
                                          <p:spTgt spid="3">
                                            <p:txEl>
                                              <p:pRg st="1" end="1"/>
                                            </p:txEl>
                                          </p:spTgt>
                                        </p:tgtEl>
                                        <p:attrNameLst>
                                          <p:attrName>style.color</p:attrName>
                                        </p:attrNameLst>
                                      </p:cBhvr>
                                      <p:to>
                                        <a:srgbClr val="D34817"/>
                                      </p:to>
                                    </p:animClr>
                                    <p:animClr clrSpc="rgb" dir="cw">
                                      <p:cBhvr>
                                        <p:cTn id="18" dur="500" fill="hold"/>
                                        <p:tgtEl>
                                          <p:spTgt spid="3">
                                            <p:txEl>
                                              <p:pRg st="1" end="1"/>
                                            </p:txEl>
                                          </p:spTgt>
                                        </p:tgtEl>
                                        <p:attrNameLst>
                                          <p:attrName>fillcolor</p:attrName>
                                        </p:attrNameLst>
                                      </p:cBhvr>
                                      <p:to>
                                        <a:srgbClr val="D34817"/>
                                      </p:to>
                                    </p:animClr>
                                    <p:set>
                                      <p:cBhvr>
                                        <p:cTn id="19" dur="500" fill="hold"/>
                                        <p:tgtEl>
                                          <p:spTgt spid="3">
                                            <p:txEl>
                                              <p:pRg st="1" end="1"/>
                                            </p:txEl>
                                          </p:spTgt>
                                        </p:tgtEl>
                                        <p:attrNameLst>
                                          <p:attrName>fill.type</p:attrName>
                                        </p:attrNameLst>
                                      </p:cBhvr>
                                      <p:to>
                                        <p:strVal val="solid"/>
                                      </p:to>
                                    </p:set>
                                    <p:set>
                                      <p:cBhvr>
                                        <p:cTn id="20" dur="500" fill="hold"/>
                                        <p:tgtEl>
                                          <p:spTgt spid="3">
                                            <p:txEl>
                                              <p:pRg st="1" end="1"/>
                                            </p:tx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9" presetClass="emph" presetSubtype="0" fill="hold" grpId="0" nodeType="clickEffect">
                                  <p:stCondLst>
                                    <p:cond delay="0"/>
                                  </p:stCondLst>
                                  <p:childTnLst>
                                    <p:animClr clrSpc="rgb" dir="cw">
                                      <p:cBhvr override="childStyle">
                                        <p:cTn id="24" dur="500" fill="hold"/>
                                        <p:tgtEl>
                                          <p:spTgt spid="3">
                                            <p:txEl>
                                              <p:pRg st="2" end="2"/>
                                            </p:txEl>
                                          </p:spTgt>
                                        </p:tgtEl>
                                        <p:attrNameLst>
                                          <p:attrName>style.color</p:attrName>
                                        </p:attrNameLst>
                                      </p:cBhvr>
                                      <p:to>
                                        <a:srgbClr val="D34817"/>
                                      </p:to>
                                    </p:animClr>
                                    <p:animClr clrSpc="rgb" dir="cw">
                                      <p:cBhvr>
                                        <p:cTn id="25" dur="500" fill="hold"/>
                                        <p:tgtEl>
                                          <p:spTgt spid="3">
                                            <p:txEl>
                                              <p:pRg st="2" end="2"/>
                                            </p:txEl>
                                          </p:spTgt>
                                        </p:tgtEl>
                                        <p:attrNameLst>
                                          <p:attrName>fillcolor</p:attrName>
                                        </p:attrNameLst>
                                      </p:cBhvr>
                                      <p:to>
                                        <a:srgbClr val="D34817"/>
                                      </p:to>
                                    </p:animClr>
                                    <p:set>
                                      <p:cBhvr>
                                        <p:cTn id="26" dur="500" fill="hold"/>
                                        <p:tgtEl>
                                          <p:spTgt spid="3">
                                            <p:txEl>
                                              <p:pRg st="2" end="2"/>
                                            </p:txEl>
                                          </p:spTgt>
                                        </p:tgtEl>
                                        <p:attrNameLst>
                                          <p:attrName>fill.type</p:attrName>
                                        </p:attrNameLst>
                                      </p:cBhvr>
                                      <p:to>
                                        <p:strVal val="solid"/>
                                      </p:to>
                                    </p:set>
                                    <p:set>
                                      <p:cBhvr>
                                        <p:cTn id="27" dur="500" fill="hold"/>
                                        <p:tgtEl>
                                          <p:spTgt spid="3">
                                            <p:txEl>
                                              <p:pRg st="2" end="2"/>
                                            </p:txEl>
                                          </p:spTgt>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9" presetClass="emph" presetSubtype="0" fill="hold" grpId="0" nodeType="clickEffect">
                                  <p:stCondLst>
                                    <p:cond delay="0"/>
                                  </p:stCondLst>
                                  <p:childTnLst>
                                    <p:animClr clrSpc="rgb" dir="cw">
                                      <p:cBhvr override="childStyle">
                                        <p:cTn id="31" dur="500" fill="hold"/>
                                        <p:tgtEl>
                                          <p:spTgt spid="3">
                                            <p:txEl>
                                              <p:pRg st="3" end="3"/>
                                            </p:txEl>
                                          </p:spTgt>
                                        </p:tgtEl>
                                        <p:attrNameLst>
                                          <p:attrName>style.color</p:attrName>
                                        </p:attrNameLst>
                                      </p:cBhvr>
                                      <p:to>
                                        <a:srgbClr val="D34817"/>
                                      </p:to>
                                    </p:animClr>
                                    <p:animClr clrSpc="rgb" dir="cw">
                                      <p:cBhvr>
                                        <p:cTn id="32" dur="500" fill="hold"/>
                                        <p:tgtEl>
                                          <p:spTgt spid="3">
                                            <p:txEl>
                                              <p:pRg st="3" end="3"/>
                                            </p:txEl>
                                          </p:spTgt>
                                        </p:tgtEl>
                                        <p:attrNameLst>
                                          <p:attrName>fillcolor</p:attrName>
                                        </p:attrNameLst>
                                      </p:cBhvr>
                                      <p:to>
                                        <a:srgbClr val="D34817"/>
                                      </p:to>
                                    </p:animClr>
                                    <p:set>
                                      <p:cBhvr>
                                        <p:cTn id="33" dur="500" fill="hold"/>
                                        <p:tgtEl>
                                          <p:spTgt spid="3">
                                            <p:txEl>
                                              <p:pRg st="3" end="3"/>
                                            </p:txEl>
                                          </p:spTgt>
                                        </p:tgtEl>
                                        <p:attrNameLst>
                                          <p:attrName>fill.type</p:attrName>
                                        </p:attrNameLst>
                                      </p:cBhvr>
                                      <p:to>
                                        <p:strVal val="solid"/>
                                      </p:to>
                                    </p:set>
                                    <p:set>
                                      <p:cBhvr>
                                        <p:cTn id="34" dur="500" fill="hold"/>
                                        <p:tgtEl>
                                          <p:spTgt spid="3">
                                            <p:txEl>
                                              <p:pRg st="3" end="3"/>
                                            </p:txEl>
                                          </p:spTgt>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9" presetClass="emph" presetSubtype="0" fill="hold" grpId="0" nodeType="clickEffect">
                                  <p:stCondLst>
                                    <p:cond delay="0"/>
                                  </p:stCondLst>
                                  <p:childTnLst>
                                    <p:animClr clrSpc="rgb" dir="cw">
                                      <p:cBhvr override="childStyle">
                                        <p:cTn id="38" dur="500" fill="hold"/>
                                        <p:tgtEl>
                                          <p:spTgt spid="3">
                                            <p:txEl>
                                              <p:pRg st="4" end="4"/>
                                            </p:txEl>
                                          </p:spTgt>
                                        </p:tgtEl>
                                        <p:attrNameLst>
                                          <p:attrName>style.color</p:attrName>
                                        </p:attrNameLst>
                                      </p:cBhvr>
                                      <p:to>
                                        <a:srgbClr val="D34817"/>
                                      </p:to>
                                    </p:animClr>
                                    <p:animClr clrSpc="rgb" dir="cw">
                                      <p:cBhvr>
                                        <p:cTn id="39" dur="500" fill="hold"/>
                                        <p:tgtEl>
                                          <p:spTgt spid="3">
                                            <p:txEl>
                                              <p:pRg st="4" end="4"/>
                                            </p:txEl>
                                          </p:spTgt>
                                        </p:tgtEl>
                                        <p:attrNameLst>
                                          <p:attrName>fillcolor</p:attrName>
                                        </p:attrNameLst>
                                      </p:cBhvr>
                                      <p:to>
                                        <a:srgbClr val="D34817"/>
                                      </p:to>
                                    </p:animClr>
                                    <p:set>
                                      <p:cBhvr>
                                        <p:cTn id="40" dur="500" fill="hold"/>
                                        <p:tgtEl>
                                          <p:spTgt spid="3">
                                            <p:txEl>
                                              <p:pRg st="4" end="4"/>
                                            </p:txEl>
                                          </p:spTgt>
                                        </p:tgtEl>
                                        <p:attrNameLst>
                                          <p:attrName>fill.type</p:attrName>
                                        </p:attrNameLst>
                                      </p:cBhvr>
                                      <p:to>
                                        <p:strVal val="solid"/>
                                      </p:to>
                                    </p:set>
                                    <p:set>
                                      <p:cBhvr>
                                        <p:cTn id="41" dur="500" fill="hold"/>
                                        <p:tgtEl>
                                          <p:spTgt spid="3">
                                            <p:txEl>
                                              <p:pRg st="4" end="4"/>
                                            </p:txEl>
                                          </p:spTgt>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19" presetClass="emph" presetSubtype="0" fill="hold" grpId="0" nodeType="clickEffect">
                                  <p:stCondLst>
                                    <p:cond delay="0"/>
                                  </p:stCondLst>
                                  <p:childTnLst>
                                    <p:animClr clrSpc="rgb" dir="cw">
                                      <p:cBhvr override="childStyle">
                                        <p:cTn id="45" dur="500" fill="hold"/>
                                        <p:tgtEl>
                                          <p:spTgt spid="3">
                                            <p:txEl>
                                              <p:pRg st="5" end="5"/>
                                            </p:txEl>
                                          </p:spTgt>
                                        </p:tgtEl>
                                        <p:attrNameLst>
                                          <p:attrName>style.color</p:attrName>
                                        </p:attrNameLst>
                                      </p:cBhvr>
                                      <p:to>
                                        <a:srgbClr val="D34817"/>
                                      </p:to>
                                    </p:animClr>
                                    <p:animClr clrSpc="rgb" dir="cw">
                                      <p:cBhvr>
                                        <p:cTn id="46" dur="500" fill="hold"/>
                                        <p:tgtEl>
                                          <p:spTgt spid="3">
                                            <p:txEl>
                                              <p:pRg st="5" end="5"/>
                                            </p:txEl>
                                          </p:spTgt>
                                        </p:tgtEl>
                                        <p:attrNameLst>
                                          <p:attrName>fillcolor</p:attrName>
                                        </p:attrNameLst>
                                      </p:cBhvr>
                                      <p:to>
                                        <a:srgbClr val="D34817"/>
                                      </p:to>
                                    </p:animClr>
                                    <p:set>
                                      <p:cBhvr>
                                        <p:cTn id="47" dur="500" fill="hold"/>
                                        <p:tgtEl>
                                          <p:spTgt spid="3">
                                            <p:txEl>
                                              <p:pRg st="5" end="5"/>
                                            </p:txEl>
                                          </p:spTgt>
                                        </p:tgtEl>
                                        <p:attrNameLst>
                                          <p:attrName>fill.type</p:attrName>
                                        </p:attrNameLst>
                                      </p:cBhvr>
                                      <p:to>
                                        <p:strVal val="solid"/>
                                      </p:to>
                                    </p:set>
                                    <p:set>
                                      <p:cBhvr>
                                        <p:cTn id="48" dur="500" fill="hold"/>
                                        <p:tgtEl>
                                          <p:spTgt spid="3">
                                            <p:txEl>
                                              <p:pRg st="5" end="5"/>
                                            </p:txEl>
                                          </p:spTgt>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9" presetClass="emph" presetSubtype="0" fill="hold" grpId="0" nodeType="clickEffect">
                                  <p:stCondLst>
                                    <p:cond delay="0"/>
                                  </p:stCondLst>
                                  <p:childTnLst>
                                    <p:animClr clrSpc="rgb" dir="cw">
                                      <p:cBhvr override="childStyle">
                                        <p:cTn id="52" dur="500" fill="hold"/>
                                        <p:tgtEl>
                                          <p:spTgt spid="3">
                                            <p:txEl>
                                              <p:pRg st="6" end="6"/>
                                            </p:txEl>
                                          </p:spTgt>
                                        </p:tgtEl>
                                        <p:attrNameLst>
                                          <p:attrName>style.color</p:attrName>
                                        </p:attrNameLst>
                                      </p:cBhvr>
                                      <p:to>
                                        <a:srgbClr val="D34817"/>
                                      </p:to>
                                    </p:animClr>
                                    <p:animClr clrSpc="rgb" dir="cw">
                                      <p:cBhvr>
                                        <p:cTn id="53" dur="500" fill="hold"/>
                                        <p:tgtEl>
                                          <p:spTgt spid="3">
                                            <p:txEl>
                                              <p:pRg st="6" end="6"/>
                                            </p:txEl>
                                          </p:spTgt>
                                        </p:tgtEl>
                                        <p:attrNameLst>
                                          <p:attrName>fillcolor</p:attrName>
                                        </p:attrNameLst>
                                      </p:cBhvr>
                                      <p:to>
                                        <a:srgbClr val="D34817"/>
                                      </p:to>
                                    </p:animClr>
                                    <p:set>
                                      <p:cBhvr>
                                        <p:cTn id="54" dur="500" fill="hold"/>
                                        <p:tgtEl>
                                          <p:spTgt spid="3">
                                            <p:txEl>
                                              <p:pRg st="6" end="6"/>
                                            </p:txEl>
                                          </p:spTgt>
                                        </p:tgtEl>
                                        <p:attrNameLst>
                                          <p:attrName>fill.type</p:attrName>
                                        </p:attrNameLst>
                                      </p:cBhvr>
                                      <p:to>
                                        <p:strVal val="solid"/>
                                      </p:to>
                                    </p:set>
                                    <p:set>
                                      <p:cBhvr>
                                        <p:cTn id="55" dur="500" fill="hold"/>
                                        <p:tgtEl>
                                          <p:spTgt spid="3">
                                            <p:txEl>
                                              <p:pRg st="6" end="6"/>
                                            </p:txEl>
                                          </p:spTgt>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9" presetClass="emph" presetSubtype="0" fill="hold" grpId="0" nodeType="clickEffect">
                                  <p:stCondLst>
                                    <p:cond delay="0"/>
                                  </p:stCondLst>
                                  <p:childTnLst>
                                    <p:animClr clrSpc="rgb" dir="cw">
                                      <p:cBhvr override="childStyle">
                                        <p:cTn id="59" dur="500" fill="hold"/>
                                        <p:tgtEl>
                                          <p:spTgt spid="3">
                                            <p:txEl>
                                              <p:pRg st="7" end="7"/>
                                            </p:txEl>
                                          </p:spTgt>
                                        </p:tgtEl>
                                        <p:attrNameLst>
                                          <p:attrName>style.color</p:attrName>
                                        </p:attrNameLst>
                                      </p:cBhvr>
                                      <p:to>
                                        <a:srgbClr val="D34817"/>
                                      </p:to>
                                    </p:animClr>
                                    <p:animClr clrSpc="rgb" dir="cw">
                                      <p:cBhvr>
                                        <p:cTn id="60" dur="500" fill="hold"/>
                                        <p:tgtEl>
                                          <p:spTgt spid="3">
                                            <p:txEl>
                                              <p:pRg st="7" end="7"/>
                                            </p:txEl>
                                          </p:spTgt>
                                        </p:tgtEl>
                                        <p:attrNameLst>
                                          <p:attrName>fillcolor</p:attrName>
                                        </p:attrNameLst>
                                      </p:cBhvr>
                                      <p:to>
                                        <a:srgbClr val="D34817"/>
                                      </p:to>
                                    </p:animClr>
                                    <p:set>
                                      <p:cBhvr>
                                        <p:cTn id="61" dur="500" fill="hold"/>
                                        <p:tgtEl>
                                          <p:spTgt spid="3">
                                            <p:txEl>
                                              <p:pRg st="7" end="7"/>
                                            </p:txEl>
                                          </p:spTgt>
                                        </p:tgtEl>
                                        <p:attrNameLst>
                                          <p:attrName>fill.type</p:attrName>
                                        </p:attrNameLst>
                                      </p:cBhvr>
                                      <p:to>
                                        <p:strVal val="solid"/>
                                      </p:to>
                                    </p:set>
                                    <p:set>
                                      <p:cBhvr>
                                        <p:cTn id="62" dur="500" fill="hold"/>
                                        <p:tgtEl>
                                          <p:spTgt spid="3">
                                            <p:txEl>
                                              <p:pRg st="7" end="7"/>
                                            </p:txEl>
                                          </p:spTgt>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9" presetClass="emph" presetSubtype="0" fill="hold" grpId="0" nodeType="clickEffect">
                                  <p:stCondLst>
                                    <p:cond delay="0"/>
                                  </p:stCondLst>
                                  <p:childTnLst>
                                    <p:animClr clrSpc="rgb" dir="cw">
                                      <p:cBhvr override="childStyle">
                                        <p:cTn id="66" dur="500" fill="hold"/>
                                        <p:tgtEl>
                                          <p:spTgt spid="3">
                                            <p:txEl>
                                              <p:pRg st="8" end="8"/>
                                            </p:txEl>
                                          </p:spTgt>
                                        </p:tgtEl>
                                        <p:attrNameLst>
                                          <p:attrName>style.color</p:attrName>
                                        </p:attrNameLst>
                                      </p:cBhvr>
                                      <p:to>
                                        <a:srgbClr val="D34817"/>
                                      </p:to>
                                    </p:animClr>
                                    <p:animClr clrSpc="rgb" dir="cw">
                                      <p:cBhvr>
                                        <p:cTn id="67" dur="500" fill="hold"/>
                                        <p:tgtEl>
                                          <p:spTgt spid="3">
                                            <p:txEl>
                                              <p:pRg st="8" end="8"/>
                                            </p:txEl>
                                          </p:spTgt>
                                        </p:tgtEl>
                                        <p:attrNameLst>
                                          <p:attrName>fillcolor</p:attrName>
                                        </p:attrNameLst>
                                      </p:cBhvr>
                                      <p:to>
                                        <a:srgbClr val="D34817"/>
                                      </p:to>
                                    </p:animClr>
                                    <p:set>
                                      <p:cBhvr>
                                        <p:cTn id="68" dur="500" fill="hold"/>
                                        <p:tgtEl>
                                          <p:spTgt spid="3">
                                            <p:txEl>
                                              <p:pRg st="8" end="8"/>
                                            </p:txEl>
                                          </p:spTgt>
                                        </p:tgtEl>
                                        <p:attrNameLst>
                                          <p:attrName>fill.type</p:attrName>
                                        </p:attrNameLst>
                                      </p:cBhvr>
                                      <p:to>
                                        <p:strVal val="solid"/>
                                      </p:to>
                                    </p:set>
                                    <p:set>
                                      <p:cBhvr>
                                        <p:cTn id="69" dur="500" fill="hold"/>
                                        <p:tgtEl>
                                          <p:spTgt spid="3">
                                            <p:txEl>
                                              <p:pRg st="8" end="8"/>
                                            </p:txEl>
                                          </p:spTgt>
                                        </p:tgtEl>
                                        <p:attrNameLst>
                                          <p:attrName>fill.on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19" presetClass="emph" presetSubtype="0" fill="hold" grpId="0" nodeType="clickEffect">
                                  <p:stCondLst>
                                    <p:cond delay="0"/>
                                  </p:stCondLst>
                                  <p:childTnLst>
                                    <p:animClr clrSpc="rgb" dir="cw">
                                      <p:cBhvr override="childStyle">
                                        <p:cTn id="73" dur="500" fill="hold"/>
                                        <p:tgtEl>
                                          <p:spTgt spid="3">
                                            <p:txEl>
                                              <p:pRg st="9" end="9"/>
                                            </p:txEl>
                                          </p:spTgt>
                                        </p:tgtEl>
                                        <p:attrNameLst>
                                          <p:attrName>style.color</p:attrName>
                                        </p:attrNameLst>
                                      </p:cBhvr>
                                      <p:to>
                                        <a:srgbClr val="D34817"/>
                                      </p:to>
                                    </p:animClr>
                                    <p:animClr clrSpc="rgb" dir="cw">
                                      <p:cBhvr>
                                        <p:cTn id="74" dur="500" fill="hold"/>
                                        <p:tgtEl>
                                          <p:spTgt spid="3">
                                            <p:txEl>
                                              <p:pRg st="9" end="9"/>
                                            </p:txEl>
                                          </p:spTgt>
                                        </p:tgtEl>
                                        <p:attrNameLst>
                                          <p:attrName>fillcolor</p:attrName>
                                        </p:attrNameLst>
                                      </p:cBhvr>
                                      <p:to>
                                        <a:srgbClr val="D34817"/>
                                      </p:to>
                                    </p:animClr>
                                    <p:set>
                                      <p:cBhvr>
                                        <p:cTn id="75" dur="500" fill="hold"/>
                                        <p:tgtEl>
                                          <p:spTgt spid="3">
                                            <p:txEl>
                                              <p:pRg st="9" end="9"/>
                                            </p:txEl>
                                          </p:spTgt>
                                        </p:tgtEl>
                                        <p:attrNameLst>
                                          <p:attrName>fill.type</p:attrName>
                                        </p:attrNameLst>
                                      </p:cBhvr>
                                      <p:to>
                                        <p:strVal val="solid"/>
                                      </p:to>
                                    </p:set>
                                    <p:set>
                                      <p:cBhvr>
                                        <p:cTn id="76" dur="500" fill="hold"/>
                                        <p:tgtEl>
                                          <p:spTgt spid="3">
                                            <p:txEl>
                                              <p:pRg st="9" end="9"/>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11"/>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A8FBA-0A66-47E8-8FAC-E483CEA6A411}"/>
              </a:ext>
            </a:extLst>
          </p:cNvPr>
          <p:cNvSpPr>
            <a:spLocks noGrp="1"/>
          </p:cNvSpPr>
          <p:nvPr>
            <p:ph type="title"/>
          </p:nvPr>
        </p:nvSpPr>
        <p:spPr>
          <a:xfrm>
            <a:off x="1069848" y="484632"/>
            <a:ext cx="10058400" cy="973107"/>
          </a:xfrm>
        </p:spPr>
        <p:txBody>
          <a:bodyPr/>
          <a:lstStyle/>
          <a:p>
            <a:r>
              <a:rPr lang="en-US" dirty="0"/>
              <a:t>Design Concepts</a:t>
            </a:r>
          </a:p>
        </p:txBody>
      </p:sp>
      <p:sp>
        <p:nvSpPr>
          <p:cNvPr id="3" name="Content Placeholder 2">
            <a:extLst>
              <a:ext uri="{FF2B5EF4-FFF2-40B4-BE49-F238E27FC236}">
                <a16:creationId xmlns:a16="http://schemas.microsoft.com/office/drawing/2014/main" id="{599B1D9C-018C-426D-8843-83271047DC2B}"/>
              </a:ext>
            </a:extLst>
          </p:cNvPr>
          <p:cNvSpPr>
            <a:spLocks noGrp="1"/>
          </p:cNvSpPr>
          <p:nvPr>
            <p:ph idx="1"/>
          </p:nvPr>
        </p:nvSpPr>
        <p:spPr>
          <a:xfrm>
            <a:off x="1069848" y="1457739"/>
            <a:ext cx="10058400" cy="4815045"/>
          </a:xfrm>
        </p:spPr>
        <p:txBody>
          <a:bodyPr>
            <a:normAutofit/>
          </a:bodyPr>
          <a:lstStyle/>
          <a:p>
            <a:pPr algn="just"/>
            <a:r>
              <a:rPr lang="en-US" dirty="0">
                <a:solidFill>
                  <a:schemeClr val="accent1"/>
                </a:solidFill>
              </a:rPr>
              <a:t>Abstraction</a:t>
            </a:r>
            <a:r>
              <a:rPr lang="en-US" dirty="0"/>
              <a:t>—data, procedure, control</a:t>
            </a:r>
          </a:p>
          <a:p>
            <a:pPr algn="just"/>
            <a:r>
              <a:rPr lang="en-US" dirty="0">
                <a:solidFill>
                  <a:schemeClr val="accent1"/>
                </a:solidFill>
              </a:rPr>
              <a:t>Architecture</a:t>
            </a:r>
            <a:r>
              <a:rPr lang="en-US" dirty="0"/>
              <a:t>—the overall structure of the software</a:t>
            </a:r>
          </a:p>
          <a:p>
            <a:pPr algn="just"/>
            <a:r>
              <a:rPr lang="en-US" dirty="0">
                <a:solidFill>
                  <a:schemeClr val="accent1"/>
                </a:solidFill>
              </a:rPr>
              <a:t>Patterns</a:t>
            </a:r>
            <a:r>
              <a:rPr lang="en-US" dirty="0"/>
              <a:t>—”conveys the essence” of a proven design solution</a:t>
            </a:r>
          </a:p>
          <a:p>
            <a:pPr algn="just"/>
            <a:r>
              <a:rPr lang="en-US" dirty="0">
                <a:solidFill>
                  <a:schemeClr val="accent1"/>
                </a:solidFill>
              </a:rPr>
              <a:t>Separation of concerns</a:t>
            </a:r>
            <a:r>
              <a:rPr lang="en-US" dirty="0"/>
              <a:t>—any complex problem can be more easily handled if it is subdivided into pieces</a:t>
            </a:r>
          </a:p>
          <a:p>
            <a:pPr algn="just"/>
            <a:r>
              <a:rPr lang="en-US" dirty="0">
                <a:solidFill>
                  <a:schemeClr val="accent1"/>
                </a:solidFill>
              </a:rPr>
              <a:t>Modularity</a:t>
            </a:r>
            <a:r>
              <a:rPr lang="en-US" dirty="0"/>
              <a:t>—compartmentalization of data and function</a:t>
            </a:r>
          </a:p>
          <a:p>
            <a:pPr algn="just"/>
            <a:r>
              <a:rPr lang="en-US" dirty="0">
                <a:solidFill>
                  <a:schemeClr val="accent1"/>
                </a:solidFill>
              </a:rPr>
              <a:t>Information Hiding</a:t>
            </a:r>
            <a:r>
              <a:rPr lang="en-US" dirty="0"/>
              <a:t>—controlled interfaces</a:t>
            </a:r>
          </a:p>
          <a:p>
            <a:pPr algn="just"/>
            <a:r>
              <a:rPr lang="en-US" dirty="0">
                <a:solidFill>
                  <a:schemeClr val="accent1"/>
                </a:solidFill>
              </a:rPr>
              <a:t>Functional independence</a:t>
            </a:r>
            <a:r>
              <a:rPr lang="en-US" dirty="0"/>
              <a:t>—single-minded function and low coupling</a:t>
            </a:r>
          </a:p>
          <a:p>
            <a:pPr algn="just"/>
            <a:r>
              <a:rPr lang="en-US" dirty="0">
                <a:solidFill>
                  <a:schemeClr val="accent1"/>
                </a:solidFill>
              </a:rPr>
              <a:t>Refinement</a:t>
            </a:r>
            <a:r>
              <a:rPr lang="en-US" dirty="0"/>
              <a:t>—elaboration of detail for all abstractions</a:t>
            </a:r>
          </a:p>
          <a:p>
            <a:pPr algn="just"/>
            <a:r>
              <a:rPr lang="en-US" dirty="0">
                <a:solidFill>
                  <a:schemeClr val="accent1"/>
                </a:solidFill>
              </a:rPr>
              <a:t>Aspects</a:t>
            </a:r>
            <a:r>
              <a:rPr lang="en-US" dirty="0"/>
              <a:t>—a mechanism for understanding how global requirements affect design</a:t>
            </a:r>
          </a:p>
          <a:p>
            <a:pPr algn="just"/>
            <a:r>
              <a:rPr lang="en-US" dirty="0">
                <a:solidFill>
                  <a:schemeClr val="accent1"/>
                </a:solidFill>
              </a:rPr>
              <a:t>Refactoring</a:t>
            </a:r>
            <a:r>
              <a:rPr lang="en-US" dirty="0"/>
              <a:t>—a reorganization technique that simplifies the design</a:t>
            </a:r>
          </a:p>
        </p:txBody>
      </p:sp>
      <p:sp>
        <p:nvSpPr>
          <p:cNvPr id="4" name="Footer Placeholder 3">
            <a:extLst>
              <a:ext uri="{FF2B5EF4-FFF2-40B4-BE49-F238E27FC236}">
                <a16:creationId xmlns:a16="http://schemas.microsoft.com/office/drawing/2014/main" id="{AD76ADDF-61F7-4EFD-8375-D6E464BB33C0}"/>
              </a:ext>
            </a:extLst>
          </p:cNvPr>
          <p:cNvSpPr>
            <a:spLocks noGrp="1"/>
          </p:cNvSpPr>
          <p:nvPr>
            <p:ph type="ftr" sz="quarter" idx="11"/>
          </p:nvPr>
        </p:nvSpPr>
        <p:spPr/>
        <p:txBody>
          <a:bodyPr/>
          <a:lstStyle/>
          <a:p>
            <a:r>
              <a:rPr lang="en-US"/>
              <a:t>Lecture by Engr. Sidra</a:t>
            </a:r>
          </a:p>
        </p:txBody>
      </p:sp>
      <p:pic>
        <p:nvPicPr>
          <p:cNvPr id="5" name="Picture 4">
            <a:extLst>
              <a:ext uri="{FF2B5EF4-FFF2-40B4-BE49-F238E27FC236}">
                <a16:creationId xmlns:a16="http://schemas.microsoft.com/office/drawing/2014/main" id="{40D3A83C-184A-4A0E-A1A9-84BE90413E3B}"/>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7" name="Audio 6">
            <a:hlinkClick r:id="" action="ppaction://media"/>
            <a:extLst>
              <a:ext uri="{FF2B5EF4-FFF2-40B4-BE49-F238E27FC236}">
                <a16:creationId xmlns:a16="http://schemas.microsoft.com/office/drawing/2014/main" id="{1AF08004-E24D-4FCD-A7E9-7983F30B55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8081927"/>
      </p:ext>
    </p:extLst>
  </p:cSld>
  <p:clrMapOvr>
    <a:masterClrMapping/>
  </p:clrMapOvr>
  <mc:AlternateContent xmlns:mc="http://schemas.openxmlformats.org/markup-compatibility/2006" xmlns:p14="http://schemas.microsoft.com/office/powerpoint/2010/main">
    <mc:Choice Requires="p14">
      <p:transition spd="slow" p14:dur="2000" advTm="107862"/>
    </mc:Choice>
    <mc:Fallback xmlns="">
      <p:transition spd="slow" advTm="107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A32A-A098-4D39-96EC-D3FF0E68F6CB}"/>
              </a:ext>
            </a:extLst>
          </p:cNvPr>
          <p:cNvSpPr>
            <a:spLocks noGrp="1"/>
          </p:cNvSpPr>
          <p:nvPr>
            <p:ph type="title"/>
          </p:nvPr>
        </p:nvSpPr>
        <p:spPr/>
        <p:txBody>
          <a:bodyPr/>
          <a:lstStyle/>
          <a:p>
            <a:r>
              <a:rPr lang="en-US" dirty="0"/>
              <a:t> Abstraction </a:t>
            </a:r>
          </a:p>
        </p:txBody>
      </p:sp>
      <p:sp>
        <p:nvSpPr>
          <p:cNvPr id="3" name="Content Placeholder 2">
            <a:extLst>
              <a:ext uri="{FF2B5EF4-FFF2-40B4-BE49-F238E27FC236}">
                <a16:creationId xmlns:a16="http://schemas.microsoft.com/office/drawing/2014/main" id="{E30D8909-85F3-4848-92C6-8AF19CF3CE4A}"/>
              </a:ext>
            </a:extLst>
          </p:cNvPr>
          <p:cNvSpPr>
            <a:spLocks noGrp="1"/>
          </p:cNvSpPr>
          <p:nvPr>
            <p:ph idx="1"/>
          </p:nvPr>
        </p:nvSpPr>
        <p:spPr>
          <a:xfrm>
            <a:off x="1069848" y="2121408"/>
            <a:ext cx="10058400" cy="4050792"/>
          </a:xfrm>
        </p:spPr>
        <p:txBody>
          <a:bodyPr>
            <a:normAutofit/>
          </a:bodyPr>
          <a:lstStyle/>
          <a:p>
            <a:pPr algn="just"/>
            <a:r>
              <a:rPr lang="en-US" sz="2800" dirty="0"/>
              <a:t>Abstraction allows designers to focus on solving a problem without being concerned about irrelevant lower level details.</a:t>
            </a:r>
          </a:p>
          <a:p>
            <a:pPr algn="just"/>
            <a:r>
              <a:rPr lang="en-US" sz="2800" dirty="0"/>
              <a:t>There are two types of abstraction available : </a:t>
            </a:r>
          </a:p>
          <a:p>
            <a:pPr lvl="1" algn="just"/>
            <a:r>
              <a:rPr lang="en-US" sz="2400" dirty="0">
                <a:solidFill>
                  <a:schemeClr val="accent1"/>
                </a:solidFill>
              </a:rPr>
              <a:t>Procedural abstraction </a:t>
            </a:r>
            <a:r>
              <a:rPr lang="en-US" sz="2400" dirty="0"/>
              <a:t>– a sequence of instructions that have a specific and limited function. E.g.: Word OPEN for a door. </a:t>
            </a:r>
          </a:p>
          <a:p>
            <a:pPr lvl="1" algn="just"/>
            <a:r>
              <a:rPr lang="en-US" sz="2400" dirty="0">
                <a:solidFill>
                  <a:schemeClr val="accent1"/>
                </a:solidFill>
              </a:rPr>
              <a:t>Data abstraction </a:t>
            </a:r>
            <a:r>
              <a:rPr lang="en-US" sz="2400" dirty="0"/>
              <a:t>– a named collection of data that describes a data object. Data abstraction for door would be a set of attributes that describes the door (e.g. door type, swing direction, weight, dimension</a:t>
            </a:r>
          </a:p>
        </p:txBody>
      </p:sp>
      <p:sp>
        <p:nvSpPr>
          <p:cNvPr id="4" name="Footer Placeholder 3">
            <a:extLst>
              <a:ext uri="{FF2B5EF4-FFF2-40B4-BE49-F238E27FC236}">
                <a16:creationId xmlns:a16="http://schemas.microsoft.com/office/drawing/2014/main" id="{64FD346D-BED5-4099-A80D-4B53246FE795}"/>
              </a:ext>
            </a:extLst>
          </p:cNvPr>
          <p:cNvSpPr>
            <a:spLocks noGrp="1"/>
          </p:cNvSpPr>
          <p:nvPr>
            <p:ph type="ftr" sz="quarter" idx="11"/>
          </p:nvPr>
        </p:nvSpPr>
        <p:spPr/>
        <p:txBody>
          <a:bodyPr/>
          <a:lstStyle/>
          <a:p>
            <a:r>
              <a:rPr lang="en-US"/>
              <a:t>Lecture by Engr. Sidra</a:t>
            </a:r>
          </a:p>
        </p:txBody>
      </p:sp>
      <p:pic>
        <p:nvPicPr>
          <p:cNvPr id="5" name="Picture 4">
            <a:extLst>
              <a:ext uri="{FF2B5EF4-FFF2-40B4-BE49-F238E27FC236}">
                <a16:creationId xmlns:a16="http://schemas.microsoft.com/office/drawing/2014/main" id="{1D4C0C13-686F-4302-9BFC-A458D6EDF386}"/>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8" name="Audio 7">
            <a:hlinkClick r:id="" action="ppaction://media"/>
            <a:extLst>
              <a:ext uri="{FF2B5EF4-FFF2-40B4-BE49-F238E27FC236}">
                <a16:creationId xmlns:a16="http://schemas.microsoft.com/office/drawing/2014/main" id="{AD5A8D7C-FBC6-4F53-B021-6AEA6F05FB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11926148"/>
      </p:ext>
    </p:extLst>
  </p:cSld>
  <p:clrMapOvr>
    <a:masterClrMapping/>
  </p:clrMapOvr>
  <mc:AlternateContent xmlns:mc="http://schemas.openxmlformats.org/markup-compatibility/2006" xmlns:p14="http://schemas.microsoft.com/office/powerpoint/2010/main">
    <mc:Choice Requires="p14">
      <p:transition spd="slow" p14:dur="2000" advTm="245236"/>
    </mc:Choice>
    <mc:Fallback xmlns="">
      <p:transition spd="slow" advTm="245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5EB4-FFBA-4A62-9648-F1910540BC27}"/>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39FF9030-032B-4215-B9EC-C6C07FCCAE9A}"/>
              </a:ext>
            </a:extLst>
          </p:cNvPr>
          <p:cNvSpPr>
            <a:spLocks noGrp="1"/>
          </p:cNvSpPr>
          <p:nvPr>
            <p:ph idx="1"/>
          </p:nvPr>
        </p:nvSpPr>
        <p:spPr>
          <a:xfrm>
            <a:off x="1069848" y="1630017"/>
            <a:ext cx="10058400" cy="4642767"/>
          </a:xfrm>
        </p:spPr>
        <p:txBody>
          <a:bodyPr>
            <a:normAutofit fontScale="92500" lnSpcReduction="10000"/>
          </a:bodyPr>
          <a:lstStyle/>
          <a:p>
            <a:pPr algn="just"/>
            <a:r>
              <a:rPr lang="en-US" sz="2800" dirty="0"/>
              <a:t>“The overall structure of the software and the ways in which structure provides conceptual integrity for a system.” </a:t>
            </a:r>
          </a:p>
          <a:p>
            <a:pPr lvl="1" algn="just"/>
            <a:r>
              <a:rPr lang="en-US" sz="2400" dirty="0">
                <a:solidFill>
                  <a:schemeClr val="accent1"/>
                </a:solidFill>
              </a:rPr>
              <a:t>Structural properties</a:t>
            </a:r>
          </a:p>
          <a:p>
            <a:pPr lvl="2" algn="just"/>
            <a:r>
              <a:rPr lang="en-US" sz="2200" dirty="0"/>
              <a:t>This aspect of the architectural design representation defines the components of a system (e.g., modules, objects, filters) and the manner in which those components are packaged and interact with one another. </a:t>
            </a:r>
          </a:p>
          <a:p>
            <a:pPr lvl="1" algn="just"/>
            <a:r>
              <a:rPr lang="en-US" sz="2400" dirty="0">
                <a:solidFill>
                  <a:schemeClr val="accent1"/>
                </a:solidFill>
              </a:rPr>
              <a:t>Extra-functional properties</a:t>
            </a:r>
          </a:p>
          <a:p>
            <a:pPr lvl="2" algn="just"/>
            <a:r>
              <a:rPr lang="en-US" sz="2200" dirty="0"/>
              <a:t>The architectural design description should address how the design architecture achieves requirements for performance, capacity, reliability, security, adaptability, and other system characteristics.</a:t>
            </a:r>
          </a:p>
          <a:p>
            <a:pPr lvl="1" algn="just"/>
            <a:r>
              <a:rPr lang="en-US" sz="2400" dirty="0">
                <a:solidFill>
                  <a:schemeClr val="accent1"/>
                </a:solidFill>
              </a:rPr>
              <a:t>Families of related systems</a:t>
            </a:r>
          </a:p>
          <a:p>
            <a:pPr lvl="2" algn="just"/>
            <a:r>
              <a:rPr lang="en-US" sz="2200" dirty="0"/>
              <a:t>The architectural design should draw upon repeatable patterns that are commonly encountered in the design of families of similar systems. In essence, the design should have the ability to reuse architectural building blocks.</a:t>
            </a:r>
          </a:p>
        </p:txBody>
      </p:sp>
      <p:sp>
        <p:nvSpPr>
          <p:cNvPr id="4" name="Footer Placeholder 3">
            <a:extLst>
              <a:ext uri="{FF2B5EF4-FFF2-40B4-BE49-F238E27FC236}">
                <a16:creationId xmlns:a16="http://schemas.microsoft.com/office/drawing/2014/main" id="{0111BA8D-27EF-413D-9BD5-C2D6F77CA3BD}"/>
              </a:ext>
            </a:extLst>
          </p:cNvPr>
          <p:cNvSpPr>
            <a:spLocks noGrp="1"/>
          </p:cNvSpPr>
          <p:nvPr>
            <p:ph type="ftr" sz="quarter" idx="11"/>
          </p:nvPr>
        </p:nvSpPr>
        <p:spPr/>
        <p:txBody>
          <a:bodyPr/>
          <a:lstStyle/>
          <a:p>
            <a:r>
              <a:rPr lang="en-US"/>
              <a:t>Lecture by Engr. Sidra</a:t>
            </a:r>
          </a:p>
        </p:txBody>
      </p:sp>
      <p:pic>
        <p:nvPicPr>
          <p:cNvPr id="5" name="Picture 4">
            <a:extLst>
              <a:ext uri="{FF2B5EF4-FFF2-40B4-BE49-F238E27FC236}">
                <a16:creationId xmlns:a16="http://schemas.microsoft.com/office/drawing/2014/main" id="{8B8C03FE-26A2-410A-9178-77B294B23F30}"/>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7" name="Audio 6">
            <a:hlinkClick r:id="" action="ppaction://media"/>
            <a:extLst>
              <a:ext uri="{FF2B5EF4-FFF2-40B4-BE49-F238E27FC236}">
                <a16:creationId xmlns:a16="http://schemas.microsoft.com/office/drawing/2014/main" id="{A91D5E81-4179-4295-973C-F6025306A5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95297892"/>
      </p:ext>
    </p:extLst>
  </p:cSld>
  <p:clrMapOvr>
    <a:masterClrMapping/>
  </p:clrMapOvr>
  <mc:AlternateContent xmlns:mc="http://schemas.openxmlformats.org/markup-compatibility/2006" xmlns:p14="http://schemas.microsoft.com/office/powerpoint/2010/main">
    <mc:Choice Requires="p14">
      <p:transition spd="slow" p14:dur="2000" advTm="238959"/>
    </mc:Choice>
    <mc:Fallback xmlns="">
      <p:transition spd="slow" advTm="238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FCB9-97B6-426C-B553-21FBDD3A90C2}"/>
              </a:ext>
            </a:extLst>
          </p:cNvPr>
          <p:cNvSpPr>
            <a:spLocks noGrp="1"/>
          </p:cNvSpPr>
          <p:nvPr>
            <p:ph type="title"/>
          </p:nvPr>
        </p:nvSpPr>
        <p:spPr/>
        <p:txBody>
          <a:bodyPr/>
          <a:lstStyle/>
          <a:p>
            <a:r>
              <a:rPr lang="en-US"/>
              <a:t>Architecture</a:t>
            </a:r>
          </a:p>
        </p:txBody>
      </p:sp>
      <p:sp>
        <p:nvSpPr>
          <p:cNvPr id="3" name="Content Placeholder 2">
            <a:extLst>
              <a:ext uri="{FF2B5EF4-FFF2-40B4-BE49-F238E27FC236}">
                <a16:creationId xmlns:a16="http://schemas.microsoft.com/office/drawing/2014/main" id="{C23D43B3-255F-4061-B920-65070E4A63A1}"/>
              </a:ext>
            </a:extLst>
          </p:cNvPr>
          <p:cNvSpPr>
            <a:spLocks noGrp="1"/>
          </p:cNvSpPr>
          <p:nvPr>
            <p:ph idx="1"/>
          </p:nvPr>
        </p:nvSpPr>
        <p:spPr>
          <a:xfrm>
            <a:off x="1069848" y="1828800"/>
            <a:ext cx="10058400" cy="4343400"/>
          </a:xfrm>
        </p:spPr>
        <p:txBody>
          <a:bodyPr>
            <a:normAutofit/>
          </a:bodyPr>
          <a:lstStyle/>
          <a:p>
            <a:pPr algn="just"/>
            <a:r>
              <a:rPr lang="en-US" sz="2800" dirty="0"/>
              <a:t>Some of the Architecture models are described below, </a:t>
            </a:r>
          </a:p>
          <a:p>
            <a:pPr lvl="1" algn="just"/>
            <a:r>
              <a:rPr lang="en-US" sz="2400" dirty="0">
                <a:solidFill>
                  <a:schemeClr val="accent1"/>
                </a:solidFill>
              </a:rPr>
              <a:t>Structural models </a:t>
            </a:r>
            <a:r>
              <a:rPr lang="en-US" sz="2400" dirty="0"/>
              <a:t>– architecture as organized collection of components</a:t>
            </a:r>
          </a:p>
          <a:p>
            <a:pPr lvl="1" algn="just"/>
            <a:r>
              <a:rPr lang="en-US" sz="2400" dirty="0">
                <a:solidFill>
                  <a:schemeClr val="accent1"/>
                </a:solidFill>
              </a:rPr>
              <a:t>Framework models </a:t>
            </a:r>
            <a:r>
              <a:rPr lang="en-US" sz="2400" dirty="0"/>
              <a:t>– attempt to identify repeatable architectural patterns </a:t>
            </a:r>
          </a:p>
          <a:p>
            <a:pPr lvl="1" algn="just"/>
            <a:r>
              <a:rPr lang="en-US" sz="2400" dirty="0">
                <a:solidFill>
                  <a:schemeClr val="accent1"/>
                </a:solidFill>
              </a:rPr>
              <a:t>Dynamic models </a:t>
            </a:r>
            <a:r>
              <a:rPr lang="en-US" sz="2400" dirty="0"/>
              <a:t>– indicate how program structure changes as a function of external events </a:t>
            </a:r>
          </a:p>
          <a:p>
            <a:pPr lvl="1" algn="just"/>
            <a:r>
              <a:rPr lang="en-US" sz="2400" dirty="0">
                <a:solidFill>
                  <a:schemeClr val="accent1"/>
                </a:solidFill>
              </a:rPr>
              <a:t>Process models </a:t>
            </a:r>
            <a:r>
              <a:rPr lang="en-US" sz="2400" dirty="0"/>
              <a:t>– focus on the design of the business or technical process that system must accommodate </a:t>
            </a:r>
          </a:p>
          <a:p>
            <a:pPr lvl="1" algn="just"/>
            <a:r>
              <a:rPr lang="en-US" sz="2400" dirty="0">
                <a:solidFill>
                  <a:schemeClr val="accent1"/>
                </a:solidFill>
              </a:rPr>
              <a:t>Functional models </a:t>
            </a:r>
            <a:r>
              <a:rPr lang="en-US" sz="2400" dirty="0"/>
              <a:t>– used to represent system functional hierarchy</a:t>
            </a:r>
          </a:p>
        </p:txBody>
      </p:sp>
      <p:sp>
        <p:nvSpPr>
          <p:cNvPr id="4" name="Footer Placeholder 3">
            <a:extLst>
              <a:ext uri="{FF2B5EF4-FFF2-40B4-BE49-F238E27FC236}">
                <a16:creationId xmlns:a16="http://schemas.microsoft.com/office/drawing/2014/main" id="{314F7B9C-571C-4BDB-AF3E-58B0B77F4CC3}"/>
              </a:ext>
            </a:extLst>
          </p:cNvPr>
          <p:cNvSpPr>
            <a:spLocks noGrp="1"/>
          </p:cNvSpPr>
          <p:nvPr>
            <p:ph type="ftr" sz="quarter" idx="11"/>
          </p:nvPr>
        </p:nvSpPr>
        <p:spPr/>
        <p:txBody>
          <a:bodyPr/>
          <a:lstStyle/>
          <a:p>
            <a:r>
              <a:rPr lang="en-US"/>
              <a:t>Lecture by Engr. Sidra</a:t>
            </a:r>
          </a:p>
        </p:txBody>
      </p:sp>
      <p:pic>
        <p:nvPicPr>
          <p:cNvPr id="5" name="Picture 4">
            <a:extLst>
              <a:ext uri="{FF2B5EF4-FFF2-40B4-BE49-F238E27FC236}">
                <a16:creationId xmlns:a16="http://schemas.microsoft.com/office/drawing/2014/main" id="{8DD8251F-6444-472C-BAA6-3A73F2ED0DBC}"/>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6" name="Audio 5">
            <a:hlinkClick r:id="" action="ppaction://media"/>
            <a:extLst>
              <a:ext uri="{FF2B5EF4-FFF2-40B4-BE49-F238E27FC236}">
                <a16:creationId xmlns:a16="http://schemas.microsoft.com/office/drawing/2014/main" id="{4990AB01-1567-476C-B9E1-181C2A1EA8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0117723"/>
      </p:ext>
    </p:extLst>
  </p:cSld>
  <p:clrMapOvr>
    <a:masterClrMapping/>
  </p:clrMapOvr>
  <mc:AlternateContent xmlns:mc="http://schemas.openxmlformats.org/markup-compatibility/2006" xmlns:p14="http://schemas.microsoft.com/office/powerpoint/2010/main">
    <mc:Choice Requires="p14">
      <p:transition spd="slow" p14:dur="2000" advTm="151247"/>
    </mc:Choice>
    <mc:Fallback xmlns="">
      <p:transition spd="slow" advTm="151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A1B0-9DD6-4DD2-9B53-02FE774931BA}"/>
              </a:ext>
            </a:extLst>
          </p:cNvPr>
          <p:cNvSpPr>
            <a:spLocks noGrp="1"/>
          </p:cNvSpPr>
          <p:nvPr>
            <p:ph type="title"/>
          </p:nvPr>
        </p:nvSpPr>
        <p:spPr/>
        <p:txBody>
          <a:bodyPr/>
          <a:lstStyle/>
          <a:p>
            <a:pPr algn="just"/>
            <a:r>
              <a:rPr lang="en-US" dirty="0"/>
              <a:t>Pattern</a:t>
            </a:r>
          </a:p>
        </p:txBody>
      </p:sp>
      <p:sp>
        <p:nvSpPr>
          <p:cNvPr id="3" name="Content Placeholder 2">
            <a:extLst>
              <a:ext uri="{FF2B5EF4-FFF2-40B4-BE49-F238E27FC236}">
                <a16:creationId xmlns:a16="http://schemas.microsoft.com/office/drawing/2014/main" id="{C9CBE436-C893-4688-B61C-CB00FF108F74}"/>
              </a:ext>
            </a:extLst>
          </p:cNvPr>
          <p:cNvSpPr>
            <a:spLocks noGrp="1"/>
          </p:cNvSpPr>
          <p:nvPr>
            <p:ph idx="1"/>
          </p:nvPr>
        </p:nvSpPr>
        <p:spPr>
          <a:xfrm>
            <a:off x="1069848" y="1722783"/>
            <a:ext cx="10058400" cy="4449417"/>
          </a:xfrm>
        </p:spPr>
        <p:txBody>
          <a:bodyPr>
            <a:normAutofit lnSpcReduction="10000"/>
          </a:bodyPr>
          <a:lstStyle/>
          <a:p>
            <a:pPr algn="just"/>
            <a:r>
              <a:rPr lang="en-US" sz="2800" dirty="0"/>
              <a:t>A design pattern describes a design structure and that structure solves a particular design problem in a specified content.</a:t>
            </a:r>
          </a:p>
          <a:p>
            <a:pPr algn="just"/>
            <a:r>
              <a:rPr lang="en-US" sz="2800" dirty="0"/>
              <a:t>Software engineer can use the design pattern during the entire software design process.</a:t>
            </a:r>
          </a:p>
          <a:p>
            <a:pPr algn="just"/>
            <a:r>
              <a:rPr lang="en-US" sz="2800" dirty="0"/>
              <a:t>Each pattern is to provide an insight to a designer who can determine the following-: </a:t>
            </a:r>
          </a:p>
          <a:p>
            <a:pPr lvl="1" algn="just"/>
            <a:r>
              <a:rPr lang="en-US" sz="2400" dirty="0"/>
              <a:t>Whether the pattern can be reused. </a:t>
            </a:r>
          </a:p>
          <a:p>
            <a:pPr lvl="1" algn="just"/>
            <a:r>
              <a:rPr lang="en-US" sz="2400" dirty="0"/>
              <a:t>Whether the pattern is applicable to the current project. </a:t>
            </a:r>
          </a:p>
          <a:p>
            <a:pPr lvl="1" algn="just"/>
            <a:r>
              <a:rPr lang="en-US" sz="2400" dirty="0"/>
              <a:t>Whether the pattern can be used to develop a similar but functionally or structurally different design pattern.</a:t>
            </a:r>
          </a:p>
        </p:txBody>
      </p:sp>
      <p:sp>
        <p:nvSpPr>
          <p:cNvPr id="4" name="Footer Placeholder 3">
            <a:extLst>
              <a:ext uri="{FF2B5EF4-FFF2-40B4-BE49-F238E27FC236}">
                <a16:creationId xmlns:a16="http://schemas.microsoft.com/office/drawing/2014/main" id="{1D704BA3-B1C8-4728-B1A2-342F117D4240}"/>
              </a:ext>
            </a:extLst>
          </p:cNvPr>
          <p:cNvSpPr>
            <a:spLocks noGrp="1"/>
          </p:cNvSpPr>
          <p:nvPr>
            <p:ph type="ftr" sz="quarter" idx="11"/>
          </p:nvPr>
        </p:nvSpPr>
        <p:spPr/>
        <p:txBody>
          <a:bodyPr/>
          <a:lstStyle/>
          <a:p>
            <a:pPr algn="just"/>
            <a:r>
              <a:rPr lang="en-US"/>
              <a:t>Lecture by Engr. Sidra</a:t>
            </a:r>
          </a:p>
        </p:txBody>
      </p:sp>
      <p:pic>
        <p:nvPicPr>
          <p:cNvPr id="5" name="Picture 4">
            <a:extLst>
              <a:ext uri="{FF2B5EF4-FFF2-40B4-BE49-F238E27FC236}">
                <a16:creationId xmlns:a16="http://schemas.microsoft.com/office/drawing/2014/main" id="{8AE0734D-E993-454B-9475-31885DF28C1E}"/>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6" name="Audio 5">
            <a:hlinkClick r:id="" action="ppaction://media"/>
            <a:extLst>
              <a:ext uri="{FF2B5EF4-FFF2-40B4-BE49-F238E27FC236}">
                <a16:creationId xmlns:a16="http://schemas.microsoft.com/office/drawing/2014/main" id="{96D8B9B2-446C-4BE0-91F4-3F10DDFC42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57397283"/>
      </p:ext>
    </p:extLst>
  </p:cSld>
  <p:clrMapOvr>
    <a:masterClrMapping/>
  </p:clrMapOvr>
  <mc:AlternateContent xmlns:mc="http://schemas.openxmlformats.org/markup-compatibility/2006" xmlns:p14="http://schemas.microsoft.com/office/powerpoint/2010/main">
    <mc:Choice Requires="p14">
      <p:transition spd="slow" p14:dur="2000" advTm="164858"/>
    </mc:Choice>
    <mc:Fallback xmlns="">
      <p:transition spd="slow" advTm="164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9598-740E-4834-B517-3BB2728DE4BD}"/>
              </a:ext>
            </a:extLst>
          </p:cNvPr>
          <p:cNvSpPr>
            <a:spLocks noGrp="1"/>
          </p:cNvSpPr>
          <p:nvPr>
            <p:ph type="title"/>
          </p:nvPr>
        </p:nvSpPr>
        <p:spPr>
          <a:xfrm>
            <a:off x="824948" y="365125"/>
            <a:ext cx="10515600" cy="1325563"/>
          </a:xfrm>
        </p:spPr>
        <p:txBody>
          <a:bodyPr/>
          <a:lstStyle/>
          <a:p>
            <a:r>
              <a:rPr lang="en-US" dirty="0"/>
              <a:t>Separation of Concerns</a:t>
            </a:r>
          </a:p>
        </p:txBody>
      </p:sp>
      <p:sp>
        <p:nvSpPr>
          <p:cNvPr id="3" name="Content Placeholder 2">
            <a:extLst>
              <a:ext uri="{FF2B5EF4-FFF2-40B4-BE49-F238E27FC236}">
                <a16:creationId xmlns:a16="http://schemas.microsoft.com/office/drawing/2014/main" id="{9243AA53-6FC6-473C-BD58-FCD52E297510}"/>
              </a:ext>
            </a:extLst>
          </p:cNvPr>
          <p:cNvSpPr>
            <a:spLocks noGrp="1"/>
          </p:cNvSpPr>
          <p:nvPr>
            <p:ph idx="1"/>
          </p:nvPr>
        </p:nvSpPr>
        <p:spPr/>
        <p:txBody>
          <a:bodyPr>
            <a:normAutofit/>
          </a:bodyPr>
          <a:lstStyle/>
          <a:p>
            <a:pPr algn="just"/>
            <a:r>
              <a:rPr lang="en-US" sz="2400" dirty="0"/>
              <a:t>A concern is a feature or behavior that is specified as part of the requirements model for the software</a:t>
            </a:r>
          </a:p>
          <a:p>
            <a:pPr algn="just"/>
            <a:r>
              <a:rPr lang="en-US" sz="2400" dirty="0"/>
              <a:t>Any complex problem can be more easily handled if it is subdivided into pieces that can each be solved and/or optimized independently</a:t>
            </a:r>
          </a:p>
          <a:p>
            <a:pPr algn="just"/>
            <a:r>
              <a:rPr lang="en-US" sz="2400" dirty="0"/>
              <a:t>By separating concerns into smaller, and therefore more manageable pieces, a problem takes less effort and time to solve.</a:t>
            </a:r>
          </a:p>
        </p:txBody>
      </p:sp>
      <p:sp>
        <p:nvSpPr>
          <p:cNvPr id="4" name="Footer Placeholder 3">
            <a:extLst>
              <a:ext uri="{FF2B5EF4-FFF2-40B4-BE49-F238E27FC236}">
                <a16:creationId xmlns:a16="http://schemas.microsoft.com/office/drawing/2014/main" id="{062F47D6-1AD4-477F-A459-397CC3EF258F}"/>
              </a:ext>
            </a:extLst>
          </p:cNvPr>
          <p:cNvSpPr>
            <a:spLocks noGrp="1"/>
          </p:cNvSpPr>
          <p:nvPr>
            <p:ph type="ftr" sz="quarter" idx="11"/>
          </p:nvPr>
        </p:nvSpPr>
        <p:spPr/>
        <p:txBody>
          <a:bodyPr/>
          <a:lstStyle/>
          <a:p>
            <a:r>
              <a:rPr lang="en-US"/>
              <a:t>Lecture by Engr. Sidra</a:t>
            </a:r>
          </a:p>
        </p:txBody>
      </p:sp>
      <p:pic>
        <p:nvPicPr>
          <p:cNvPr id="5" name="Picture 4">
            <a:extLst>
              <a:ext uri="{FF2B5EF4-FFF2-40B4-BE49-F238E27FC236}">
                <a16:creationId xmlns:a16="http://schemas.microsoft.com/office/drawing/2014/main" id="{F3A63DE6-8956-4764-852E-E4C9304802F6}"/>
              </a:ext>
            </a:extLst>
          </p:cNvPr>
          <p:cNvPicPr>
            <a:picLocks noChangeAspect="1"/>
          </p:cNvPicPr>
          <p:nvPr/>
        </p:nvPicPr>
        <p:blipFill>
          <a:blip r:embed="rId4"/>
          <a:stretch>
            <a:fillRect/>
          </a:stretch>
        </p:blipFill>
        <p:spPr>
          <a:xfrm>
            <a:off x="9357195" y="154007"/>
            <a:ext cx="2724355" cy="531793"/>
          </a:xfrm>
          <a:prstGeom prst="rect">
            <a:avLst/>
          </a:prstGeom>
        </p:spPr>
      </p:pic>
      <p:pic>
        <p:nvPicPr>
          <p:cNvPr id="10" name="Audio 9">
            <a:hlinkClick r:id="" action="ppaction://media"/>
            <a:extLst>
              <a:ext uri="{FF2B5EF4-FFF2-40B4-BE49-F238E27FC236}">
                <a16:creationId xmlns:a16="http://schemas.microsoft.com/office/drawing/2014/main" id="{74CC6E8B-6007-4391-B623-439FFAE3C1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54508982"/>
      </p:ext>
    </p:extLst>
  </p:cSld>
  <p:clrMapOvr>
    <a:masterClrMapping/>
  </p:clrMapOvr>
  <mc:AlternateContent xmlns:mc="http://schemas.openxmlformats.org/markup-compatibility/2006" xmlns:p14="http://schemas.microsoft.com/office/powerpoint/2010/main">
    <mc:Choice Requires="p14">
      <p:transition spd="slow" p14:dur="2000" advTm="114781"/>
    </mc:Choice>
    <mc:Fallback xmlns="">
      <p:transition spd="slow" advTm="114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4.6|57.2|41.3|45.3|61.4|67.3|47.9|69.8|76.1|93.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175</TotalTime>
  <Words>822</Words>
  <Application>Microsoft Office PowerPoint</Application>
  <PresentationFormat>Widescreen</PresentationFormat>
  <Paragraphs>75</Paragraphs>
  <Slides>9</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Rockwell</vt:lpstr>
      <vt:lpstr>Rockwell Condensed</vt:lpstr>
      <vt:lpstr>Wingdings</vt:lpstr>
      <vt:lpstr>Wood Type</vt:lpstr>
      <vt:lpstr>Design Concepts</vt:lpstr>
      <vt:lpstr>Quality Attributes ( FURPS)</vt:lpstr>
      <vt:lpstr>Design Principles</vt:lpstr>
      <vt:lpstr>Design Concepts</vt:lpstr>
      <vt:lpstr> Abstraction </vt:lpstr>
      <vt:lpstr>Architecture</vt:lpstr>
      <vt:lpstr>Architecture</vt:lpstr>
      <vt:lpstr>Pattern</vt:lpstr>
      <vt:lpstr>Separation of Concerns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syedhassan180@outlook.com</dc:creator>
  <cp:lastModifiedBy>syedhassan180@outlook.com</cp:lastModifiedBy>
  <cp:revision>18</cp:revision>
  <dcterms:created xsi:type="dcterms:W3CDTF">2020-07-09T17:56:34Z</dcterms:created>
  <dcterms:modified xsi:type="dcterms:W3CDTF">2020-07-09T22:06:02Z</dcterms:modified>
</cp:coreProperties>
</file>